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33FD6-136A-4FA7-B597-F04D84007F35}" type="datetimeFigureOut">
              <a:rPr lang="sr-Latn-CS" smtClean="0"/>
              <a:t>1.5.2021.</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6105F3-A1A7-4ACF-884C-2661E3884959}" type="slidenum">
              <a:rPr lang="bs-Latn-BA" smtClean="0"/>
              <a:t>‹#›</a:t>
            </a:fld>
            <a:endParaRPr lang="bs-Latn-B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4A02D-454C-4CB2-91EE-C5F11E98F03E}" type="slidenum">
              <a:rPr lang="en-US"/>
              <a:pPr/>
              <a:t>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94A02D-454C-4CB2-91EE-C5F11E98F03E}" type="slidenum">
              <a:rPr lang="en-US"/>
              <a:pPr/>
              <a:t>13</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Add image of clock</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BD405D-838E-4216-BF6A-5C70BF3DC277}" type="slidenum">
              <a:rPr lang="en-GB"/>
              <a:pPr fontAlgn="base">
                <a:spcBef>
                  <a:spcPct val="0"/>
                </a:spcBef>
                <a:spcAft>
                  <a:spcPct val="0"/>
                </a:spcAft>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chnology-wallpapers-4.jpg"/>
          <p:cNvPicPr>
            <a:picLocks noChangeAspect="1"/>
          </p:cNvPicPr>
          <p:nvPr/>
        </p:nvPicPr>
        <p:blipFill>
          <a:blip r:embed="rId3"/>
          <a:stretch>
            <a:fillRect/>
          </a:stretch>
        </p:blipFill>
        <p:spPr>
          <a:xfrm>
            <a:off x="0" y="1828800"/>
            <a:ext cx="8991600" cy="5029200"/>
          </a:xfrm>
          <a:prstGeom prst="rect">
            <a:avLst/>
          </a:prstGeom>
          <a:ln>
            <a:noFill/>
          </a:ln>
          <a:effectLst>
            <a:softEdge rad="112500"/>
          </a:effectLst>
        </p:spPr>
      </p:pic>
      <p:pic>
        <p:nvPicPr>
          <p:cNvPr id="6" name="Picture 7" descr="C:\Users\alemk\Desktop\logo.jpg"/>
          <p:cNvPicPr>
            <a:picLocks noChangeAspect="1" noChangeArrowheads="1"/>
          </p:cNvPicPr>
          <p:nvPr/>
        </p:nvPicPr>
        <p:blipFill>
          <a:blip r:embed="rId4"/>
          <a:stretch>
            <a:fillRect/>
          </a:stretch>
        </p:blipFill>
        <p:spPr bwMode="auto">
          <a:xfrm>
            <a:off x="1828800" y="0"/>
            <a:ext cx="5410200" cy="1371600"/>
          </a:xfrm>
          <a:prstGeom prst="rect">
            <a:avLst/>
          </a:prstGeom>
          <a:ln>
            <a:noFill/>
          </a:ln>
          <a:effectLst>
            <a:softEdge rad="112500"/>
          </a:effectLst>
        </p:spPr>
      </p:pic>
      <p:sp>
        <p:nvSpPr>
          <p:cNvPr id="8" name="TekstniOkvir 7"/>
          <p:cNvSpPr txBox="1"/>
          <p:nvPr/>
        </p:nvSpPr>
        <p:spPr>
          <a:xfrm>
            <a:off x="0" y="1219200"/>
            <a:ext cx="8001000" cy="707886"/>
          </a:xfrm>
          <a:prstGeom prst="rect">
            <a:avLst/>
          </a:prstGeom>
          <a:noFill/>
        </p:spPr>
        <p:txBody>
          <a:bodyPr wrap="square" rtlCol="0">
            <a:spAutoFit/>
          </a:bodyPr>
          <a:lstStyle/>
          <a:p>
            <a:r>
              <a:rPr lang="bs-Latn-BA" sz="4000" b="1" i="1" u="sng" dirty="0">
                <a:solidFill>
                  <a:schemeClr val="tx2">
                    <a:lumMod val="50000"/>
                  </a:schemeClr>
                </a:solidFill>
              </a:rPr>
              <a:t>Zagađivanje vode, izvori pitke vode</a:t>
            </a:r>
          </a:p>
        </p:txBody>
      </p:sp>
      <p:sp>
        <p:nvSpPr>
          <p:cNvPr id="10" name="Pravokutnik 9"/>
          <p:cNvSpPr/>
          <p:nvPr/>
        </p:nvSpPr>
        <p:spPr>
          <a:xfrm>
            <a:off x="4495800" y="3429000"/>
            <a:ext cx="184731" cy="923330"/>
          </a:xfrm>
          <a:prstGeom prst="rect">
            <a:avLst/>
          </a:prstGeom>
          <a:noFill/>
        </p:spPr>
        <p:txBody>
          <a:bodyPr wrap="none" lIns="91440" tIns="45720" rIns="91440" bIns="45720">
            <a:spAutoFit/>
          </a:bodyPr>
          <a:lstStyle/>
          <a:p>
            <a:pPr algn="ctr"/>
            <a:endParaRPr lang="hr-H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3000"/>
                                        <p:tgtEl>
                                          <p:spTgt spid="8">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19" name="Rectangle 1"/>
          <p:cNvSpPr>
            <a:spLocks noChangeArrowheads="1"/>
          </p:cNvSpPr>
          <p:nvPr/>
        </p:nvSpPr>
        <p:spPr bwMode="auto">
          <a:xfrm>
            <a:off x="1066800" y="152400"/>
            <a:ext cx="7848600" cy="3108543"/>
          </a:xfrm>
          <a:prstGeom prst="rect">
            <a:avLst/>
          </a:prstGeom>
          <a:ln>
            <a:headEnd/>
            <a:tailEnd/>
          </a:ln>
          <a:effectLst>
            <a:glow rad="228600">
              <a:schemeClr val="tx2">
                <a:lumMod val="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bs-Latn-BA" sz="2800" b="1" dirty="0">
                <a:solidFill>
                  <a:schemeClr val="accent1">
                    <a:lumMod val="50000"/>
                  </a:schemeClr>
                </a:solidFill>
              </a:rPr>
              <a:t>Svjetski dan voda obilježava se 22. marta svake godine kako bi se skrenula pozornost ljudi diljem svijeta na važnost očuvanja vode za piće. Obilježavanje Svjetskog dana voda prihvaćeno je na Konferenciji Ujedinjenih naroda o okolišu i razvoju koja je održana 1992. godine u Rio de Janeiru, u Brazilu.</a:t>
            </a:r>
            <a:endParaRPr kumimoji="0" lang="sr-Latn-CS" sz="2800" b="1" i="0" strike="noStrike" cap="none" normalizeH="0" baseline="0" dirty="0">
              <a:ln>
                <a:noFill/>
              </a:ln>
              <a:solidFill>
                <a:schemeClr val="accent1">
                  <a:lumMod val="50000"/>
                </a:schemeClr>
              </a:solidFill>
              <a:effectLst/>
              <a:latin typeface="Arial" pitchFamily="34" charset="0"/>
              <a:cs typeface="Arial" pitchFamily="34" charset="0"/>
            </a:endParaRPr>
          </a:p>
        </p:txBody>
      </p:sp>
      <p:pic>
        <p:nvPicPr>
          <p:cNvPr id="22" name="Picture 21" descr="5907004_orig.jpg"/>
          <p:cNvPicPr>
            <a:picLocks noChangeAspect="1"/>
          </p:cNvPicPr>
          <p:nvPr/>
        </p:nvPicPr>
        <p:blipFill>
          <a:blip r:embed="rId3"/>
          <a:stretch>
            <a:fillRect/>
          </a:stretch>
        </p:blipFill>
        <p:spPr>
          <a:xfrm>
            <a:off x="1219200" y="3429000"/>
            <a:ext cx="3850105" cy="2438400"/>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pic>
        <p:nvPicPr>
          <p:cNvPr id="15" name="Picture 14" descr="5907004_orig.jpg"/>
          <p:cNvPicPr>
            <a:picLocks noChangeAspect="1"/>
          </p:cNvPicPr>
          <p:nvPr/>
        </p:nvPicPr>
        <p:blipFill>
          <a:blip r:embed="rId4"/>
          <a:stretch>
            <a:fillRect/>
          </a:stretch>
        </p:blipFill>
        <p:spPr>
          <a:xfrm>
            <a:off x="5257800" y="3352800"/>
            <a:ext cx="3657600" cy="2438400"/>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9">
                                            <p:bg/>
                                          </p:spTgt>
                                        </p:tgtEl>
                                        <p:attrNameLst>
                                          <p:attrName>style.visibility</p:attrName>
                                        </p:attrNameLst>
                                      </p:cBhvr>
                                      <p:to>
                                        <p:strVal val="visible"/>
                                      </p:to>
                                    </p:set>
                                    <p:animEffect transition="in" filter="fade">
                                      <p:cBhvr>
                                        <p:cTn id="14" dur="2000"/>
                                        <p:tgtEl>
                                          <p:spTgt spid="19">
                                            <p:bg/>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2000"/>
                                        <p:tgtEl>
                                          <p:spTgt spid="19">
                                            <p:txEl>
                                              <p:pRg st="0" end="0"/>
                                            </p:txEl>
                                          </p:spTgt>
                                        </p:tgtEl>
                                      </p:cBhvr>
                                    </p:animEffect>
                                  </p:childTnLst>
                                </p:cTn>
                              </p:par>
                            </p:childTnLst>
                          </p:cTn>
                        </p:par>
                        <p:par>
                          <p:cTn id="19" fill="hold">
                            <p:stCondLst>
                              <p:cond delay="5000"/>
                            </p:stCondLst>
                            <p:childTnLst>
                              <p:par>
                                <p:cTn id="20" presetID="10" presetClass="entr" presetSubtype="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5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9"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34" name="Text Box 48"/>
          <p:cNvSpPr txBox="1">
            <a:spLocks noChangeArrowheads="1"/>
          </p:cNvSpPr>
          <p:nvPr/>
        </p:nvSpPr>
        <p:spPr bwMode="auto">
          <a:xfrm>
            <a:off x="1066800" y="381000"/>
            <a:ext cx="7696200" cy="58477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bs-Latn-BA" sz="3200" b="1" spc="150" dirty="0">
                <a:ln w="11430"/>
                <a:solidFill>
                  <a:srgbClr val="F8F8F8"/>
                </a:solidFill>
                <a:effectLst>
                  <a:outerShdw blurRad="25400" algn="tl" rotWithShape="0">
                    <a:srgbClr val="000000">
                      <a:alpha val="43000"/>
                    </a:srgbClr>
                  </a:outerShdw>
                </a:effectLst>
                <a:latin typeface="Blackadder ITC" pitchFamily="82" charset="0"/>
              </a:rPr>
              <a:t>Kad izvor presuši tek onda znamo vrijednost vode</a:t>
            </a:r>
          </a:p>
        </p:txBody>
      </p:sp>
      <p:pic>
        <p:nvPicPr>
          <p:cNvPr id="33" name="Picture 32" descr="a55e01f188834a39cf5aa5bc800b95b8bffc0f6b.jpg"/>
          <p:cNvPicPr>
            <a:picLocks noChangeAspect="1"/>
          </p:cNvPicPr>
          <p:nvPr/>
        </p:nvPicPr>
        <p:blipFill>
          <a:blip r:embed="rId3"/>
          <a:stretch>
            <a:fillRect/>
          </a:stretch>
        </p:blipFill>
        <p:spPr>
          <a:xfrm>
            <a:off x="1143000" y="3581400"/>
            <a:ext cx="3657600" cy="2133600"/>
          </a:xfrm>
          <a:prstGeom prst="rect">
            <a:avLst/>
          </a:prstGeom>
          <a:ln>
            <a:noFill/>
          </a:ln>
          <a:effectLst>
            <a:softEdge rad="112500"/>
          </a:effectLst>
        </p:spPr>
      </p:pic>
      <p:pic>
        <p:nvPicPr>
          <p:cNvPr id="35" name="Picture 34" descr="a55e01f188834a39cf5aa5bc800b95b8bffc0f6b.jpg"/>
          <p:cNvPicPr>
            <a:picLocks noChangeAspect="1"/>
          </p:cNvPicPr>
          <p:nvPr/>
        </p:nvPicPr>
        <p:blipFill>
          <a:blip r:embed="rId4" cstate="print"/>
          <a:stretch>
            <a:fillRect/>
          </a:stretch>
        </p:blipFill>
        <p:spPr>
          <a:xfrm>
            <a:off x="5029200" y="3657600"/>
            <a:ext cx="3581400" cy="1981200"/>
          </a:xfrm>
          <a:prstGeom prst="rect">
            <a:avLst/>
          </a:prstGeom>
          <a:ln>
            <a:noFill/>
          </a:ln>
          <a:effectLst>
            <a:softEdge rad="112500"/>
          </a:effectLst>
        </p:spPr>
      </p:pic>
      <p:pic>
        <p:nvPicPr>
          <p:cNvPr id="13" name="Picture 12" descr="a55e01f188834a39cf5aa5bc800b95b8bffc0f6b.jpg"/>
          <p:cNvPicPr>
            <a:picLocks noChangeAspect="1"/>
          </p:cNvPicPr>
          <p:nvPr/>
        </p:nvPicPr>
        <p:blipFill>
          <a:blip r:embed="rId5"/>
          <a:stretch>
            <a:fillRect/>
          </a:stretch>
        </p:blipFill>
        <p:spPr>
          <a:xfrm>
            <a:off x="1143000" y="1295400"/>
            <a:ext cx="3733800" cy="2362200"/>
          </a:xfrm>
          <a:prstGeom prst="rect">
            <a:avLst/>
          </a:prstGeom>
          <a:ln>
            <a:noFill/>
          </a:ln>
          <a:effectLst>
            <a:softEdge rad="112500"/>
          </a:effectLst>
        </p:spPr>
      </p:pic>
      <p:pic>
        <p:nvPicPr>
          <p:cNvPr id="15" name="Picture 14" descr="a55e01f188834a39cf5aa5bc800b95b8bffc0f6b.jpg"/>
          <p:cNvPicPr>
            <a:picLocks noChangeAspect="1"/>
          </p:cNvPicPr>
          <p:nvPr/>
        </p:nvPicPr>
        <p:blipFill>
          <a:blip r:embed="rId6" cstate="print"/>
          <a:stretch>
            <a:fillRect/>
          </a:stretch>
        </p:blipFill>
        <p:spPr>
          <a:xfrm>
            <a:off x="4953000" y="1295400"/>
            <a:ext cx="3581400" cy="22860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1000"/>
                                        <p:tgtEl>
                                          <p:spTgt spid="23"/>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Top)">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000"/>
                                        <p:tgtEl>
                                          <p:spTgt spid="35"/>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0"/>
            <a:ext cx="8382000" cy="6172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34" name="Text Box 48"/>
          <p:cNvSpPr txBox="1">
            <a:spLocks noChangeArrowheads="1"/>
          </p:cNvSpPr>
          <p:nvPr/>
        </p:nvSpPr>
        <p:spPr bwMode="auto">
          <a:xfrm>
            <a:off x="1066800" y="381000"/>
            <a:ext cx="7696200" cy="58477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bs-Latn-BA" sz="3200" b="1" spc="150" dirty="0">
                <a:ln w="11430"/>
                <a:solidFill>
                  <a:srgbClr val="F8F8F8"/>
                </a:solidFill>
                <a:effectLst>
                  <a:outerShdw blurRad="25400" algn="tl" rotWithShape="0">
                    <a:srgbClr val="000000">
                      <a:alpha val="43000"/>
                    </a:srgbClr>
                  </a:outerShdw>
                </a:effectLst>
                <a:latin typeface="Blackadder ITC" pitchFamily="82" charset="0"/>
              </a:rPr>
              <a:t>ZANIMLJIVOSTI</a:t>
            </a:r>
          </a:p>
        </p:txBody>
      </p:sp>
      <p:sp>
        <p:nvSpPr>
          <p:cNvPr id="16" name="Content Placeholder 2">
            <a:extLst>
              <a:ext uri="{FF2B5EF4-FFF2-40B4-BE49-F238E27FC236}">
                <a16:creationId xmlns:a16="http://schemas.microsoft.com/office/drawing/2014/main" id="{ED9B40BE-B1C1-4451-B498-0CB86FC74C8D}"/>
              </a:ext>
            </a:extLst>
          </p:cNvPr>
          <p:cNvSpPr>
            <a:spLocks noGrp="1"/>
          </p:cNvSpPr>
          <p:nvPr>
            <p:ph idx="1"/>
          </p:nvPr>
        </p:nvSpPr>
        <p:spPr>
          <a:xfrm>
            <a:off x="914400" y="1066800"/>
            <a:ext cx="8229600" cy="4876800"/>
          </a:xfrm>
        </p:spPr>
        <p:txBody>
          <a:bodyPr>
            <a:normAutofit fontScale="85000" lnSpcReduction="20000"/>
          </a:bodyPr>
          <a:lstStyle/>
          <a:p>
            <a:pPr>
              <a:buNone/>
            </a:pPr>
            <a:endParaRPr lang="bs-Latn-BA" sz="2100" dirty="0"/>
          </a:p>
          <a:p>
            <a:pPr lvl="1">
              <a:buFont typeface="Wingdings" panose="05000000000000000000" pitchFamily="2" charset="2"/>
              <a:buChar char="§"/>
            </a:pPr>
            <a:r>
              <a:rPr lang="bs-Latn-BA" sz="2100" b="1" dirty="0">
                <a:solidFill>
                  <a:schemeClr val="tx2">
                    <a:lumMod val="75000"/>
                  </a:schemeClr>
                </a:solidFill>
              </a:rPr>
              <a:t>H20 je druga najčešća molekula u svemiru, a najčešći spoj je vodikov plin H2</a:t>
            </a:r>
          </a:p>
          <a:p>
            <a:pPr lvl="1">
              <a:buFont typeface="Wingdings" panose="05000000000000000000" pitchFamily="2" charset="2"/>
              <a:buChar char="§"/>
            </a:pPr>
            <a:r>
              <a:rPr lang="bs-Latn-BA" sz="2100" b="1" dirty="0">
                <a:solidFill>
                  <a:schemeClr val="tx2">
                    <a:lumMod val="75000"/>
                  </a:schemeClr>
                </a:solidFill>
              </a:rPr>
              <a:t>vruća voda smrzava se brže od hladne vode</a:t>
            </a:r>
          </a:p>
          <a:p>
            <a:pPr lvl="1">
              <a:buFont typeface="Wingdings" panose="05000000000000000000" pitchFamily="2" charset="2"/>
              <a:buChar char="§"/>
            </a:pPr>
            <a:r>
              <a:rPr lang="bs-Latn-BA" sz="2100" b="1" dirty="0">
                <a:solidFill>
                  <a:schemeClr val="tx2">
                    <a:lumMod val="75000"/>
                  </a:schemeClr>
                </a:solidFill>
              </a:rPr>
              <a:t>čovjek može mjesec dana preživjeti bez hrane, ali samo sedam dana bez vode</a:t>
            </a:r>
          </a:p>
          <a:p>
            <a:pPr lvl="1">
              <a:buFont typeface="Wingdings" panose="05000000000000000000" pitchFamily="2" charset="2"/>
              <a:buChar char="§"/>
            </a:pPr>
            <a:r>
              <a:rPr lang="bs-Latn-BA" sz="2100" b="1" dirty="0">
                <a:solidFill>
                  <a:schemeClr val="tx2">
                    <a:lumMod val="75000"/>
                  </a:schemeClr>
                </a:solidFill>
              </a:rPr>
              <a:t>748 miliona ljudi diljem svijeta nema pristup pitkoj vodi</a:t>
            </a:r>
          </a:p>
          <a:p>
            <a:pPr lvl="1">
              <a:buFont typeface="Wingdings" panose="05000000000000000000" pitchFamily="2" charset="2"/>
              <a:buChar char="§"/>
            </a:pPr>
            <a:r>
              <a:rPr lang="vi-VN" sz="2100" b="1" dirty="0">
                <a:solidFill>
                  <a:schemeClr val="tx2">
                    <a:lumMod val="75000"/>
                  </a:schemeClr>
                </a:solidFill>
              </a:rPr>
              <a:t>1,8 milijardi ljudi u svijetu pij</a:t>
            </a:r>
            <a:r>
              <a:rPr lang="bs-Latn-BA" sz="2100" b="1" dirty="0">
                <a:solidFill>
                  <a:schemeClr val="tx2">
                    <a:lumMod val="75000"/>
                  </a:schemeClr>
                </a:solidFill>
              </a:rPr>
              <a:t>e</a:t>
            </a:r>
            <a:r>
              <a:rPr lang="vi-VN" sz="2100" b="1" dirty="0">
                <a:solidFill>
                  <a:schemeClr val="tx2">
                    <a:lumMod val="75000"/>
                  </a:schemeClr>
                </a:solidFill>
              </a:rPr>
              <a:t> vodu koja je zagađena fekalijama</a:t>
            </a:r>
            <a:endParaRPr lang="bs-Latn-BA" sz="2100" b="1" dirty="0">
              <a:solidFill>
                <a:schemeClr val="tx2">
                  <a:lumMod val="75000"/>
                </a:schemeClr>
              </a:solidFill>
            </a:endParaRPr>
          </a:p>
          <a:p>
            <a:pPr lvl="1">
              <a:buFont typeface="Wingdings" panose="05000000000000000000" pitchFamily="2" charset="2"/>
              <a:buChar char="§"/>
            </a:pPr>
            <a:r>
              <a:rPr lang="vi-VN" sz="2100" b="1" dirty="0">
                <a:solidFill>
                  <a:schemeClr val="tx2">
                    <a:lumMod val="75000"/>
                  </a:schemeClr>
                </a:solidFill>
              </a:rPr>
              <a:t>80 </a:t>
            </a:r>
            <a:r>
              <a:rPr lang="bs-Latn-BA" sz="2100" b="1" dirty="0">
                <a:solidFill>
                  <a:schemeClr val="tx2">
                    <a:lumMod val="75000"/>
                  </a:schemeClr>
                </a:solidFill>
              </a:rPr>
              <a:t>%</a:t>
            </a:r>
            <a:r>
              <a:rPr lang="vi-VN" sz="2100" b="1" dirty="0">
                <a:solidFill>
                  <a:schemeClr val="tx2">
                    <a:lumMod val="75000"/>
                  </a:schemeClr>
                </a:solidFill>
              </a:rPr>
              <a:t> svih bolesti u zemljama Trećeg svijeta uzrokovano je zagađenom vodom</a:t>
            </a:r>
            <a:endParaRPr lang="bs-Latn-BA" sz="2100" b="1" dirty="0">
              <a:solidFill>
                <a:schemeClr val="tx2">
                  <a:lumMod val="75000"/>
                </a:schemeClr>
              </a:solidFill>
            </a:endParaRPr>
          </a:p>
          <a:p>
            <a:pPr lvl="1">
              <a:buFont typeface="Wingdings" panose="05000000000000000000" pitchFamily="2" charset="2"/>
              <a:buChar char="§"/>
            </a:pPr>
            <a:r>
              <a:rPr lang="bs-Latn-BA" sz="2100" b="1" dirty="0">
                <a:solidFill>
                  <a:schemeClr val="tx2">
                    <a:lumMod val="75000"/>
                  </a:schemeClr>
                </a:solidFill>
              </a:rPr>
              <a:t>čaša vode može da spriječi glavobolju</a:t>
            </a:r>
          </a:p>
          <a:p>
            <a:pPr lvl="1">
              <a:buFont typeface="Wingdings" panose="05000000000000000000" pitchFamily="2" charset="2"/>
              <a:buChar char="§"/>
            </a:pPr>
            <a:r>
              <a:rPr lang="bs-Latn-BA" sz="2100" b="1" dirty="0">
                <a:solidFill>
                  <a:schemeClr val="tx2">
                    <a:lumMod val="75000"/>
                  </a:schemeClr>
                </a:solidFill>
              </a:rPr>
              <a:t>morska voda se smrzava na temperaturi od -2°C</a:t>
            </a:r>
          </a:p>
          <a:p>
            <a:pPr lvl="1">
              <a:buFont typeface="Wingdings" panose="05000000000000000000" pitchFamily="2" charset="2"/>
              <a:buChar char="§"/>
            </a:pPr>
            <a:r>
              <a:rPr lang="bs-Latn-BA" sz="2100" b="1" dirty="0">
                <a:solidFill>
                  <a:schemeClr val="tx2">
                    <a:lumMod val="75000"/>
                  </a:schemeClr>
                </a:solidFill>
              </a:rPr>
              <a:t>svake godine u svijetu umire oko 4 miliona ljudi zbog bolesti prenešene vodom.</a:t>
            </a:r>
          </a:p>
          <a:p>
            <a:pPr lvl="1">
              <a:buFont typeface="Wingdings" panose="05000000000000000000" pitchFamily="2" charset="2"/>
              <a:buChar char="§"/>
            </a:pPr>
            <a:r>
              <a:rPr lang="bs-Latn-BA" sz="2100" b="1" dirty="0">
                <a:solidFill>
                  <a:schemeClr val="tx2">
                    <a:lumMod val="75000"/>
                  </a:schemeClr>
                </a:solidFill>
              </a:rPr>
              <a:t>čista voda nema mirisa ni okusa, a njena pH vrijednost je oko 7</a:t>
            </a:r>
          </a:p>
          <a:p>
            <a:pPr lvl="1">
              <a:buFont typeface="Wingdings" panose="05000000000000000000" pitchFamily="2" charset="2"/>
              <a:buChar char="§"/>
            </a:pPr>
            <a:r>
              <a:rPr lang="bs-Latn-BA" sz="2100" b="1" dirty="0">
                <a:solidFill>
                  <a:schemeClr val="tx2">
                    <a:lumMod val="75000"/>
                  </a:schemeClr>
                </a:solidFill>
              </a:rPr>
              <a:t>4 litra benzina je dovoljno da zagadi oko 2,8 miliona litara vode</a:t>
            </a:r>
          </a:p>
          <a:p>
            <a:pPr lvl="1">
              <a:buFont typeface="Wingdings" panose="05000000000000000000" pitchFamily="2" charset="2"/>
              <a:buChar char="§"/>
            </a:pPr>
            <a:r>
              <a:rPr lang="bs-Latn-BA" sz="2100" b="1" dirty="0">
                <a:solidFill>
                  <a:schemeClr val="tx2">
                    <a:lumMod val="75000"/>
                  </a:schemeClr>
                </a:solidFill>
              </a:rPr>
              <a:t>v</a:t>
            </a:r>
            <a:r>
              <a:rPr lang="pt-BR" sz="2100" b="1" dirty="0">
                <a:solidFill>
                  <a:schemeClr val="tx2">
                    <a:lumMod val="75000"/>
                  </a:schemeClr>
                </a:solidFill>
              </a:rPr>
              <a:t>ećina svjetske populacije mora da hoda duže od 3 sata da bi došla do vode</a:t>
            </a:r>
            <a:endParaRPr lang="bs-Latn-BA" sz="2100" b="1" dirty="0">
              <a:solidFill>
                <a:schemeClr val="tx2">
                  <a:lumMod val="75000"/>
                </a:schemeClr>
              </a:solidFill>
            </a:endParaRPr>
          </a:p>
          <a:p>
            <a:pPr lvl="1">
              <a:buFont typeface="Wingdings" panose="05000000000000000000" pitchFamily="2" charset="2"/>
              <a:buChar char="§"/>
            </a:pPr>
            <a:r>
              <a:rPr lang="pl-PL" sz="2100" b="1" dirty="0">
                <a:solidFill>
                  <a:schemeClr val="tx2">
                    <a:lumMod val="75000"/>
                  </a:schemeClr>
                </a:solidFill>
              </a:rPr>
              <a:t>u prosjeku jedna osoba dnevno troši oko 190 litara vode</a:t>
            </a:r>
          </a:p>
          <a:p>
            <a:pPr lvl="1">
              <a:buFont typeface="Wingdings" panose="05000000000000000000" pitchFamily="2" charset="2"/>
              <a:buChar char="§"/>
            </a:pPr>
            <a:r>
              <a:rPr lang="bs-Latn-BA" sz="2100" b="1" dirty="0">
                <a:solidFill>
                  <a:schemeClr val="tx2">
                    <a:lumMod val="75000"/>
                  </a:schemeClr>
                </a:solidFill>
              </a:rPr>
              <a:t>u prosjeku se na pranje zuba potroši 7,5 litara vode</a:t>
            </a:r>
            <a:endParaRPr lang="pl-PL" sz="2100" b="1" dirty="0">
              <a:solidFill>
                <a:schemeClr val="tx2">
                  <a:lumMod val="75000"/>
                </a:schemeClr>
              </a:solidFill>
            </a:endParaRPr>
          </a:p>
          <a:p>
            <a:pPr lvl="1">
              <a:buFont typeface="Wingdings" panose="05000000000000000000" pitchFamily="2" charset="2"/>
              <a:buChar char="§"/>
            </a:pPr>
            <a:endParaRPr lang="bs-Latn-BA" sz="2100" b="1" dirty="0">
              <a:solidFill>
                <a:schemeClr val="tx2"/>
              </a:solidFill>
            </a:endParaRPr>
          </a:p>
          <a:p>
            <a:pPr lvl="1">
              <a:buFont typeface="Wingdings" panose="05000000000000000000" pitchFamily="2" charset="2"/>
              <a:buChar char="§"/>
            </a:pPr>
            <a:endParaRPr lang="bs-Latn-BA" sz="2100" b="1" dirty="0">
              <a:solidFill>
                <a:schemeClr val="tx2"/>
              </a:solidFill>
            </a:endParaRPr>
          </a:p>
          <a:p>
            <a:pPr lvl="1">
              <a:buFont typeface="Wingdings" panose="05000000000000000000" pitchFamily="2" charset="2"/>
              <a:buChar char="§"/>
            </a:pPr>
            <a:endParaRPr lang="bs-Latn-BA" sz="2200" b="1" dirty="0">
              <a:solidFill>
                <a:schemeClr val="tx2"/>
              </a:solidFill>
            </a:endParaRPr>
          </a:p>
          <a:p>
            <a:pPr lvl="1">
              <a:buNone/>
            </a:pPr>
            <a:endParaRPr lang="bs-Latn-BA" sz="24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1000"/>
                                        <p:tgtEl>
                                          <p:spTgt spid="23"/>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Top)">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contrast="-71000"/>
          </a:blip>
          <a:srcRect/>
          <a:stretch>
            <a:fillRect l="-22000" r="-22000"/>
          </a:stretch>
        </a:blipFill>
        <a:effectLst/>
      </p:bgPr>
    </p:bg>
    <p:spTree>
      <p:nvGrpSpPr>
        <p:cNvPr id="1" name=""/>
        <p:cNvGrpSpPr/>
        <p:nvPr/>
      </p:nvGrpSpPr>
      <p:grpSpPr>
        <a:xfrm>
          <a:off x="0" y="0"/>
          <a:ext cx="0" cy="0"/>
          <a:chOff x="0" y="0"/>
          <a:chExt cx="0" cy="0"/>
        </a:xfrm>
      </p:grpSpPr>
      <p:sp>
        <p:nvSpPr>
          <p:cNvPr id="10" name="Pravokutnik 9"/>
          <p:cNvSpPr/>
          <p:nvPr/>
        </p:nvSpPr>
        <p:spPr>
          <a:xfrm>
            <a:off x="4495800" y="3429000"/>
            <a:ext cx="184731" cy="923330"/>
          </a:xfrm>
          <a:prstGeom prst="rect">
            <a:avLst/>
          </a:prstGeom>
          <a:noFill/>
        </p:spPr>
        <p:txBody>
          <a:bodyPr wrap="none" lIns="91440" tIns="45720" rIns="91440" bIns="45720">
            <a:spAutoFit/>
          </a:bodyPr>
          <a:lstStyle/>
          <a:p>
            <a:pPr algn="ctr"/>
            <a:endParaRPr lang="hr-HR"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Rectangle 11"/>
          <p:cNvSpPr/>
          <p:nvPr/>
        </p:nvSpPr>
        <p:spPr>
          <a:xfrm>
            <a:off x="1905000" y="1981200"/>
            <a:ext cx="5488490" cy="3046988"/>
          </a:xfrm>
          <a:prstGeom prst="rect">
            <a:avLst/>
          </a:prstGeom>
          <a:noFill/>
        </p:spPr>
        <p:txBody>
          <a:bodyPr wrap="square" lIns="91440" tIns="45720" rIns="91440" bIns="45720">
            <a:spAutoFit/>
          </a:bodyPr>
          <a:lstStyle/>
          <a:p>
            <a:pPr algn="ctr"/>
            <a:r>
              <a:rPr lang="bs-Latn-BA" sz="9600" dirty="0">
                <a:ln w="18415" cmpd="sng">
                  <a:solidFill>
                    <a:srgbClr val="FFFFFF"/>
                  </a:solidFill>
                  <a:prstDash val="solid"/>
                </a:ln>
                <a:effectLst>
                  <a:outerShdw blurRad="63500" dir="3600000" algn="tl" rotWithShape="0">
                    <a:srgbClr val="000000">
                      <a:alpha val="70000"/>
                    </a:srgbClr>
                  </a:outerShdw>
                </a:effectLst>
              </a:rPr>
              <a:t>HVALA NA PAŽNJI!</a:t>
            </a:r>
            <a:endParaRPr lang="en-US" sz="960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8" presetClass="entr" presetSubtype="16" fill="hold" grpId="1"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pic>
        <p:nvPicPr>
          <p:cNvPr id="17" name="Picture 16" descr="5907004_orig.jpg"/>
          <p:cNvPicPr>
            <a:picLocks noChangeAspect="1"/>
          </p:cNvPicPr>
          <p:nvPr/>
        </p:nvPicPr>
        <p:blipFill>
          <a:blip r:embed="rId3"/>
          <a:stretch>
            <a:fillRect/>
          </a:stretch>
        </p:blipFill>
        <p:spPr>
          <a:xfrm rot="1231937">
            <a:off x="7167037" y="94319"/>
            <a:ext cx="1913702" cy="1192695"/>
          </a:xfrm>
          <a:prstGeom prst="ellipse">
            <a:avLst/>
          </a:prstGeom>
          <a:ln>
            <a:noFill/>
          </a:ln>
          <a:effectLst>
            <a:softEdge rad="112500"/>
          </a:effectLst>
        </p:spPr>
      </p:pic>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pic>
        <p:nvPicPr>
          <p:cNvPr id="21" name="Picture 20" descr="5907004_orig.jpg"/>
          <p:cNvPicPr>
            <a:picLocks noChangeAspect="1"/>
          </p:cNvPicPr>
          <p:nvPr/>
        </p:nvPicPr>
        <p:blipFill>
          <a:blip r:embed="rId3"/>
          <a:stretch>
            <a:fillRect/>
          </a:stretch>
        </p:blipFill>
        <p:spPr>
          <a:xfrm rot="20026380">
            <a:off x="991487" y="164618"/>
            <a:ext cx="1913702" cy="1192695"/>
          </a:xfrm>
          <a:prstGeom prst="ellipse">
            <a:avLst/>
          </a:prstGeom>
          <a:ln>
            <a:noFill/>
          </a:ln>
          <a:effectLst>
            <a:softEdge rad="112500"/>
          </a:effectLst>
        </p:spPr>
      </p:pic>
      <p:sp>
        <p:nvSpPr>
          <p:cNvPr id="24" name="TextBox 23"/>
          <p:cNvSpPr txBox="1"/>
          <p:nvPr/>
        </p:nvSpPr>
        <p:spPr>
          <a:xfrm>
            <a:off x="1219200" y="1676400"/>
            <a:ext cx="7772400" cy="2585323"/>
          </a:xfrm>
          <a:prstGeom prst="rect">
            <a:avLst/>
          </a:prstGeom>
          <a:noFill/>
        </p:spPr>
        <p:txBody>
          <a:bodyPr wrap="square" rtlCol="0">
            <a:spAutoFit/>
          </a:bodyPr>
          <a:lstStyle/>
          <a:p>
            <a:pPr algn="just"/>
            <a:endParaRPr lang="bs-Latn-BA" dirty="0">
              <a:solidFill>
                <a:schemeClr val="tx2"/>
              </a:solidFill>
            </a:endParaRPr>
          </a:p>
          <a:p>
            <a:pPr algn="just"/>
            <a:r>
              <a:rPr lang="bs-Latn-BA" b="1" dirty="0">
                <a:solidFill>
                  <a:schemeClr val="tx2"/>
                </a:solidFill>
              </a:rPr>
              <a:t>Voda je hemijsko jedinjenje kisika i vodika. Hemijska formula vode je H2O. Voda je supstanca bez mirisa, ukusa i boje koja je prisutna skoro svuda: u okeanima, morima, rijekama, jezerima, gasovita u oblacima, zamrznuta u lednicima. Ljudsko tijelo čini 72% vode, pri čemu ono stalno unosi i izbacuje nove količine. Voda je presudna za metabolizam u organizmu, pošto omogućuje varenje i kasnije rastvaranje hrane u ćelijama. Njena ljekovita svojstva često uzimamo zdravo za gotovo, a poznato je, da ispijanjem dovoljne količine ove prozirne tekućine možemo riješiti glavobolje i druge zdravstvene probleme.</a:t>
            </a:r>
            <a:endParaRPr lang="en-US" b="1" dirty="0">
              <a:solidFill>
                <a:schemeClr val="tx2"/>
              </a:solidFill>
            </a:endParaRPr>
          </a:p>
        </p:txBody>
      </p:sp>
      <p:sp>
        <p:nvSpPr>
          <p:cNvPr id="34" name="Text Box 48"/>
          <p:cNvSpPr txBox="1">
            <a:spLocks noChangeArrowheads="1"/>
          </p:cNvSpPr>
          <p:nvPr/>
        </p:nvSpPr>
        <p:spPr bwMode="auto">
          <a:xfrm>
            <a:off x="3124200" y="685800"/>
            <a:ext cx="3810000" cy="461665"/>
          </a:xfrm>
          <a:prstGeom prst="rect">
            <a:avLst/>
          </a:prstGeom>
          <a:ln>
            <a:solidFill>
              <a:schemeClr val="tx2">
                <a:lumMod val="20000"/>
                <a:lumOff val="80000"/>
              </a:schemeClr>
            </a:solidFill>
            <a:headEnd/>
            <a:tailEnd/>
          </a:ln>
        </p:spPr>
        <p:style>
          <a:lnRef idx="1">
            <a:schemeClr val="accent6"/>
          </a:lnRef>
          <a:fillRef idx="1002">
            <a:schemeClr val="dk2"/>
          </a:fillRef>
          <a:effectRef idx="1">
            <a:schemeClr val="accent6"/>
          </a:effectRef>
          <a:fontRef idx="minor">
            <a:schemeClr val="dk1"/>
          </a:fontRef>
        </p:style>
        <p:txBody>
          <a:bodyPr wrap="square">
            <a:spAutoFit/>
          </a:bodyPr>
          <a:lstStyle/>
          <a:p>
            <a:pPr algn="ctr"/>
            <a:r>
              <a:rPr lang="bs-Latn-BA" sz="2400" b="1" dirty="0">
                <a:solidFill>
                  <a:schemeClr val="tx2"/>
                </a:solidFill>
              </a:rPr>
              <a:t>Šta je voda?</a:t>
            </a:r>
          </a:p>
        </p:txBody>
      </p:sp>
      <p:pic>
        <p:nvPicPr>
          <p:cNvPr id="15" name="Picture 7" descr="C:\Users\alemk\Desktop\logo.jpg"/>
          <p:cNvPicPr>
            <a:picLocks noChangeAspect="1" noChangeArrowheads="1"/>
          </p:cNvPicPr>
          <p:nvPr/>
        </p:nvPicPr>
        <p:blipFill>
          <a:blip r:embed="rId4"/>
          <a:stretch>
            <a:fillRect/>
          </a:stretch>
        </p:blipFill>
        <p:spPr bwMode="auto">
          <a:xfrm>
            <a:off x="2057400" y="4343400"/>
            <a:ext cx="5486400" cy="13716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1000"/>
                                        <p:tgtEl>
                                          <p:spTgt spid="23"/>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slide(fromTop)">
                                      <p:cBhvr>
                                        <p:cTn id="24" dur="500"/>
                                        <p:tgtEl>
                                          <p:spTgt spid="34"/>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4" grpId="0"/>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18" name="Text Box 48"/>
          <p:cNvSpPr txBox="1">
            <a:spLocks noChangeArrowheads="1"/>
          </p:cNvSpPr>
          <p:nvPr/>
        </p:nvSpPr>
        <p:spPr bwMode="auto">
          <a:xfrm>
            <a:off x="1447800" y="381000"/>
            <a:ext cx="7315200" cy="830997"/>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algn="just"/>
            <a:r>
              <a:rPr lang="vi-VN" sz="2400" b="1" dirty="0">
                <a:solidFill>
                  <a:schemeClr val="bg1"/>
                </a:solidFill>
              </a:rPr>
              <a:t>Zagađenost rijeka i jezera i njihov uticaj na zdravlje stanovništva</a:t>
            </a:r>
          </a:p>
        </p:txBody>
      </p:sp>
      <p:sp>
        <p:nvSpPr>
          <p:cNvPr id="15" name="Rectangle 11"/>
          <p:cNvSpPr>
            <a:spLocks noChangeArrowheads="1"/>
          </p:cNvSpPr>
          <p:nvPr/>
        </p:nvSpPr>
        <p:spPr bwMode="auto">
          <a:xfrm>
            <a:off x="1524000" y="3200400"/>
            <a:ext cx="6858000" cy="2677656"/>
          </a:xfrm>
          <a:prstGeom prst="rect">
            <a:avLst/>
          </a:prstGeom>
          <a:ln>
            <a:headEnd/>
            <a:tailEnd/>
          </a:ln>
          <a:effectLst>
            <a:glow rad="101600">
              <a:schemeClr val="tx2">
                <a:lumMod val="75000"/>
                <a:alpha val="6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dirty="0">
                <a:ln>
                  <a:noFill/>
                </a:ln>
                <a:solidFill>
                  <a:schemeClr val="tx2"/>
                </a:solidFill>
                <a:effectLst/>
                <a:ea typeface="Calibri" pitchFamily="34" charset="0"/>
                <a:cs typeface="Arial" pitchFamily="34" charset="0"/>
              </a:rPr>
              <a:t>Korita rijeka su veoma često i mjesta za odlaganje čvrstog otpada, što dodatno utiče na zagađenje. U slučajevima kada se u rijeke izlijevaju velike količine neprečišćenih otpadnih voda, kao što je kod nas slučaj, dolazi do znatnog poremećaja prirodne ravnoteže i zagađenja vodotoka koji predstavljaju opasnost po zdravlje stanovništva.</a:t>
            </a:r>
            <a:endParaRPr kumimoji="0" lang="sr-Latn-CS" sz="2400" b="1" i="0" u="none" strike="noStrike" cap="none" normalizeH="0" baseline="0" dirty="0">
              <a:ln>
                <a:noFill/>
              </a:ln>
              <a:solidFill>
                <a:schemeClr val="tx2"/>
              </a:solidFill>
              <a:effectLst/>
              <a:cs typeface="Arial" pitchFamily="34" charset="0"/>
            </a:endParaRPr>
          </a:p>
        </p:txBody>
      </p:sp>
      <p:sp>
        <p:nvSpPr>
          <p:cNvPr id="22" name="TextBox 21"/>
          <p:cNvSpPr txBox="1"/>
          <p:nvPr/>
        </p:nvSpPr>
        <p:spPr>
          <a:xfrm>
            <a:off x="1371600" y="1981200"/>
            <a:ext cx="7772400" cy="369332"/>
          </a:xfrm>
          <a:prstGeom prst="rect">
            <a:avLst/>
          </a:prstGeom>
          <a:noFill/>
        </p:spPr>
        <p:txBody>
          <a:bodyPr wrap="square" rtlCol="0">
            <a:spAutoFit/>
          </a:bodyPr>
          <a:lstStyle/>
          <a:p>
            <a:pPr algn="just"/>
            <a:endParaRPr lang="bs-Latn-BA" dirty="0"/>
          </a:p>
        </p:txBody>
      </p:sp>
      <p:sp>
        <p:nvSpPr>
          <p:cNvPr id="24" name="TextBox 23"/>
          <p:cNvSpPr txBox="1"/>
          <p:nvPr/>
        </p:nvSpPr>
        <p:spPr>
          <a:xfrm>
            <a:off x="1524000" y="2133600"/>
            <a:ext cx="7772400" cy="369332"/>
          </a:xfrm>
          <a:prstGeom prst="rect">
            <a:avLst/>
          </a:prstGeom>
          <a:noFill/>
        </p:spPr>
        <p:txBody>
          <a:bodyPr wrap="square" rtlCol="0">
            <a:spAutoFit/>
          </a:bodyPr>
          <a:lstStyle/>
          <a:p>
            <a:pPr algn="just"/>
            <a:endParaRPr lang="bs-Latn-BA" dirty="0"/>
          </a:p>
        </p:txBody>
      </p:sp>
      <p:pic>
        <p:nvPicPr>
          <p:cNvPr id="25" name="Picture 24" descr="a55e01f188834a39cf5aa5bc800b95b8bffc0f6b.jpg"/>
          <p:cNvPicPr>
            <a:picLocks noChangeAspect="1"/>
          </p:cNvPicPr>
          <p:nvPr/>
        </p:nvPicPr>
        <p:blipFill>
          <a:blip r:embed="rId3"/>
          <a:stretch>
            <a:fillRect/>
          </a:stretch>
        </p:blipFill>
        <p:spPr>
          <a:xfrm>
            <a:off x="1905000" y="1219200"/>
            <a:ext cx="2786666" cy="1980000"/>
          </a:xfrm>
          <a:prstGeom prst="rect">
            <a:avLst/>
          </a:prstGeom>
          <a:ln>
            <a:noFill/>
          </a:ln>
          <a:effectLst>
            <a:softEdge rad="112500"/>
          </a:effectLst>
        </p:spPr>
      </p:pic>
      <p:pic>
        <p:nvPicPr>
          <p:cNvPr id="26" name="Picture 25" descr="5907004_orig.jpg"/>
          <p:cNvPicPr>
            <a:picLocks noChangeAspect="1"/>
          </p:cNvPicPr>
          <p:nvPr/>
        </p:nvPicPr>
        <p:blipFill>
          <a:blip r:embed="rId4"/>
          <a:stretch>
            <a:fillRect/>
          </a:stretch>
        </p:blipFill>
        <p:spPr>
          <a:xfrm>
            <a:off x="5410200" y="1219200"/>
            <a:ext cx="2725665" cy="19800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Top)">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1000"/>
                                        <p:tgtEl>
                                          <p:spTgt spid="23"/>
                                        </p:tgtEl>
                                      </p:cBhvr>
                                    </p:animEffect>
                                  </p:childTnLst>
                                </p:cTn>
                              </p:par>
                            </p:childTnLst>
                          </p:cTn>
                        </p:par>
                        <p:par>
                          <p:cTn id="14" fill="hold">
                            <p:stCondLst>
                              <p:cond delay="1000"/>
                            </p:stCondLst>
                            <p:childTnLst>
                              <p:par>
                                <p:cTn id="15" presetID="3" presetClass="entr" presetSubtype="10" fill="hold" grpId="0" nodeType="afterEffect" nodePh="1">
                                  <p:stCondLst>
                                    <p:cond delay="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par>
                          <p:cTn id="18" fill="hold">
                            <p:stCondLst>
                              <p:cond delay="1500"/>
                            </p:stCondLst>
                            <p:childTnLst>
                              <p:par>
                                <p:cTn id="19" presetID="3" presetClass="entr" presetSubtype="10" fill="hold" grpId="0" nodeType="afterEffect" nodePh="1">
                                  <p:stCondLst>
                                    <p:cond delay="0"/>
                                  </p:stCondLst>
                                  <p:endCondLst>
                                    <p:cond evt="begin" delay="0">
                                      <p:tn val="19"/>
                                    </p:cond>
                                  </p:end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5">
                                            <p:bg/>
                                          </p:spTgt>
                                        </p:tgtEl>
                                        <p:attrNameLst>
                                          <p:attrName>style.visibility</p:attrName>
                                        </p:attrNameLst>
                                      </p:cBhvr>
                                      <p:to>
                                        <p:strVal val="visible"/>
                                      </p:to>
                                    </p:set>
                                    <p:animEffect transition="in" filter="fade">
                                      <p:cBhvr>
                                        <p:cTn id="32" dur="1000"/>
                                        <p:tgtEl>
                                          <p:spTgt spid="15">
                                            <p:bg/>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8" grpId="0" animBg="1"/>
      <p:bldP spid="15" grpId="0" build="allAtOnce"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34" name="Text Box 48"/>
          <p:cNvSpPr txBox="1">
            <a:spLocks noChangeArrowheads="1"/>
          </p:cNvSpPr>
          <p:nvPr/>
        </p:nvSpPr>
        <p:spPr bwMode="auto">
          <a:xfrm>
            <a:off x="1143000" y="381000"/>
            <a:ext cx="6019800" cy="58477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bs-Latn-BA" sz="3200" b="1" spc="150" dirty="0">
                <a:ln w="11430"/>
                <a:solidFill>
                  <a:srgbClr val="F8F8F8"/>
                </a:solidFill>
                <a:effectLst>
                  <a:outerShdw blurRad="25400" algn="tl" rotWithShape="0">
                    <a:srgbClr val="000000">
                      <a:alpha val="43000"/>
                    </a:srgbClr>
                  </a:outerShdw>
                </a:effectLst>
              </a:rPr>
              <a:t>Šta utiče na zagađivanje vode</a:t>
            </a:r>
          </a:p>
        </p:txBody>
      </p:sp>
      <p:sp>
        <p:nvSpPr>
          <p:cNvPr id="29" name="Text Box 48"/>
          <p:cNvSpPr txBox="1">
            <a:spLocks noChangeArrowheads="1"/>
          </p:cNvSpPr>
          <p:nvPr/>
        </p:nvSpPr>
        <p:spPr bwMode="auto">
          <a:xfrm>
            <a:off x="1143000" y="1219200"/>
            <a:ext cx="23622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lvl="0" algn="just"/>
            <a:r>
              <a:rPr lang="bs-Latn-BA" sz="2400" dirty="0">
                <a:solidFill>
                  <a:schemeClr val="bg1"/>
                </a:solidFill>
              </a:rPr>
              <a:t>vodovodne cijevi</a:t>
            </a:r>
            <a:endParaRPr lang="en-US" sz="2400" dirty="0">
              <a:solidFill>
                <a:schemeClr val="bg1"/>
              </a:solidFill>
            </a:endParaRPr>
          </a:p>
        </p:txBody>
      </p:sp>
      <p:sp>
        <p:nvSpPr>
          <p:cNvPr id="30" name="Text Box 48"/>
          <p:cNvSpPr txBox="1">
            <a:spLocks noChangeArrowheads="1"/>
          </p:cNvSpPr>
          <p:nvPr/>
        </p:nvSpPr>
        <p:spPr bwMode="auto">
          <a:xfrm>
            <a:off x="5867400" y="1219200"/>
            <a:ext cx="25908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lvl="0" algn="just"/>
            <a:r>
              <a:rPr lang="bs-Latn-BA" sz="2400" dirty="0">
                <a:solidFill>
                  <a:schemeClr val="bg1"/>
                </a:solidFill>
              </a:rPr>
              <a:t>hemijski elementi</a:t>
            </a:r>
            <a:endParaRPr lang="en-US" sz="2400" dirty="0">
              <a:solidFill>
                <a:schemeClr val="bg1"/>
              </a:solidFill>
            </a:endParaRPr>
          </a:p>
        </p:txBody>
      </p:sp>
      <p:sp>
        <p:nvSpPr>
          <p:cNvPr id="31" name="Text Box 48"/>
          <p:cNvSpPr txBox="1">
            <a:spLocks noChangeArrowheads="1"/>
          </p:cNvSpPr>
          <p:nvPr/>
        </p:nvSpPr>
        <p:spPr bwMode="auto">
          <a:xfrm>
            <a:off x="5791200" y="3429000"/>
            <a:ext cx="24384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lvl="0" algn="just"/>
            <a:r>
              <a:rPr lang="bs-Latn-BA" sz="2400" dirty="0">
                <a:solidFill>
                  <a:schemeClr val="bg1"/>
                </a:solidFill>
              </a:rPr>
              <a:t>industrije</a:t>
            </a:r>
            <a:endParaRPr lang="en-US" sz="2400" dirty="0">
              <a:solidFill>
                <a:schemeClr val="bg1"/>
              </a:solidFill>
            </a:endParaRPr>
          </a:p>
        </p:txBody>
      </p:sp>
      <p:sp>
        <p:nvSpPr>
          <p:cNvPr id="32" name="Text Box 48"/>
          <p:cNvSpPr txBox="1">
            <a:spLocks noChangeArrowheads="1"/>
          </p:cNvSpPr>
          <p:nvPr/>
        </p:nvSpPr>
        <p:spPr bwMode="auto">
          <a:xfrm>
            <a:off x="1219200" y="3352800"/>
            <a:ext cx="22098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lvl="0" algn="just"/>
            <a:r>
              <a:rPr lang="bs-Latn-BA" sz="2400" dirty="0">
                <a:solidFill>
                  <a:schemeClr val="bg1"/>
                </a:solidFill>
              </a:rPr>
              <a:t>otpadne vode</a:t>
            </a:r>
            <a:endParaRPr lang="en-US" sz="2400" dirty="0">
              <a:solidFill>
                <a:schemeClr val="bg1"/>
              </a:solidFill>
            </a:endParaRPr>
          </a:p>
        </p:txBody>
      </p:sp>
      <p:pic>
        <p:nvPicPr>
          <p:cNvPr id="33" name="Picture 32" descr="a55e01f188834a39cf5aa5bc800b95b8bffc0f6b.jpg"/>
          <p:cNvPicPr>
            <a:picLocks noChangeAspect="1"/>
          </p:cNvPicPr>
          <p:nvPr/>
        </p:nvPicPr>
        <p:blipFill>
          <a:blip r:embed="rId3"/>
          <a:stretch>
            <a:fillRect/>
          </a:stretch>
        </p:blipFill>
        <p:spPr>
          <a:xfrm>
            <a:off x="1219200" y="1752600"/>
            <a:ext cx="2438400" cy="1524000"/>
          </a:xfrm>
          <a:prstGeom prst="rect">
            <a:avLst/>
          </a:prstGeom>
          <a:ln>
            <a:noFill/>
          </a:ln>
          <a:effectLst>
            <a:softEdge rad="112500"/>
          </a:effectLst>
        </p:spPr>
      </p:pic>
      <p:pic>
        <p:nvPicPr>
          <p:cNvPr id="35" name="Picture 34" descr="a55e01f188834a39cf5aa5bc800b95b8bffc0f6b.jpg"/>
          <p:cNvPicPr>
            <a:picLocks noChangeAspect="1"/>
          </p:cNvPicPr>
          <p:nvPr/>
        </p:nvPicPr>
        <p:blipFill>
          <a:blip r:embed="rId4" cstate="print"/>
          <a:stretch>
            <a:fillRect/>
          </a:stretch>
        </p:blipFill>
        <p:spPr>
          <a:xfrm>
            <a:off x="5867400" y="1752600"/>
            <a:ext cx="2466947" cy="1512000"/>
          </a:xfrm>
          <a:prstGeom prst="rect">
            <a:avLst/>
          </a:prstGeom>
          <a:ln>
            <a:noFill/>
          </a:ln>
          <a:effectLst>
            <a:softEdge rad="112500"/>
          </a:effectLst>
        </p:spPr>
      </p:pic>
      <p:pic>
        <p:nvPicPr>
          <p:cNvPr id="36" name="Picture 35" descr="a55e01f188834a39cf5aa5bc800b95b8bffc0f6b.jpg"/>
          <p:cNvPicPr>
            <a:picLocks noChangeAspect="1"/>
          </p:cNvPicPr>
          <p:nvPr/>
        </p:nvPicPr>
        <p:blipFill>
          <a:blip r:embed="rId5" cstate="print"/>
          <a:stretch>
            <a:fillRect/>
          </a:stretch>
        </p:blipFill>
        <p:spPr>
          <a:xfrm>
            <a:off x="1219200" y="4038600"/>
            <a:ext cx="2286000" cy="1524000"/>
          </a:xfrm>
          <a:prstGeom prst="rect">
            <a:avLst/>
          </a:prstGeom>
          <a:ln>
            <a:noFill/>
          </a:ln>
          <a:effectLst>
            <a:softEdge rad="112500"/>
          </a:effectLst>
        </p:spPr>
      </p:pic>
      <p:pic>
        <p:nvPicPr>
          <p:cNvPr id="37" name="Picture 36" descr="a55e01f188834a39cf5aa5bc800b95b8bffc0f6b.jpg"/>
          <p:cNvPicPr>
            <a:picLocks noChangeAspect="1"/>
          </p:cNvPicPr>
          <p:nvPr/>
        </p:nvPicPr>
        <p:blipFill>
          <a:blip r:embed="rId6"/>
          <a:stretch>
            <a:fillRect/>
          </a:stretch>
        </p:blipFill>
        <p:spPr>
          <a:xfrm>
            <a:off x="5867400" y="4038600"/>
            <a:ext cx="2286000" cy="1600200"/>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1000"/>
                                        <p:tgtEl>
                                          <p:spTgt spid="23"/>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Top)">
                                      <p:cBhvr>
                                        <p:cTn id="14" dur="500"/>
                                        <p:tgtEl>
                                          <p:spTgt spid="34"/>
                                        </p:tgtEl>
                                      </p:cBhvr>
                                    </p:animEffect>
                                  </p:childTnLst>
                                </p:cTn>
                              </p:par>
                            </p:childTnLst>
                          </p:cTn>
                        </p:par>
                        <p:par>
                          <p:cTn id="15" fill="hold">
                            <p:stCondLst>
                              <p:cond delay="1500"/>
                            </p:stCondLst>
                            <p:childTnLst>
                              <p:par>
                                <p:cTn id="16" presetID="1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slide(fromTop)">
                                      <p:cBhvr>
                                        <p:cTn id="18" dur="500"/>
                                        <p:tgtEl>
                                          <p:spTgt spid="29"/>
                                        </p:tgtEl>
                                      </p:cBhvr>
                                    </p:animEffect>
                                  </p:childTnLst>
                                </p:cTn>
                              </p:par>
                            </p:childTnLst>
                          </p:cTn>
                        </p:par>
                        <p:par>
                          <p:cTn id="19" fill="hold">
                            <p:stCondLst>
                              <p:cond delay="2000"/>
                            </p:stCondLst>
                            <p:childTnLst>
                              <p:par>
                                <p:cTn id="20" presetID="12" presetClass="entr" presetSubtype="1"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lide(fromTop)">
                                      <p:cBhvr>
                                        <p:cTn id="22" dur="500"/>
                                        <p:tgtEl>
                                          <p:spTgt spid="30"/>
                                        </p:tgtEl>
                                      </p:cBhvr>
                                    </p:animEffect>
                                  </p:childTnLst>
                                </p:cTn>
                              </p:par>
                            </p:childTnLst>
                          </p:cTn>
                        </p:par>
                        <p:par>
                          <p:cTn id="23" fill="hold">
                            <p:stCondLst>
                              <p:cond delay="2500"/>
                            </p:stCondLst>
                            <p:childTnLst>
                              <p:par>
                                <p:cTn id="24" presetID="12" presetClass="entr" presetSubtype="1"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slide(fromTop)">
                                      <p:cBhvr>
                                        <p:cTn id="26" dur="500"/>
                                        <p:tgtEl>
                                          <p:spTgt spid="32"/>
                                        </p:tgtEl>
                                      </p:cBhvr>
                                    </p:animEffect>
                                  </p:childTnLst>
                                </p:cTn>
                              </p:par>
                            </p:childTnLst>
                          </p:cTn>
                        </p:par>
                        <p:par>
                          <p:cTn id="27" fill="hold">
                            <p:stCondLst>
                              <p:cond delay="3000"/>
                            </p:stCondLst>
                            <p:childTnLst>
                              <p:par>
                                <p:cTn id="28" presetID="12" presetClass="entr" presetSubtype="1"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lide(fromTop)">
                                      <p:cBhvr>
                                        <p:cTn id="30" dur="500"/>
                                        <p:tgtEl>
                                          <p:spTgt spid="31"/>
                                        </p:tgtEl>
                                      </p:cBhvr>
                                    </p:animEffect>
                                  </p:childTnLst>
                                </p:cTn>
                              </p:par>
                              <p:par>
                                <p:cTn id="31" presetID="10"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2000"/>
                                        <p:tgtEl>
                                          <p:spTgt spid="33"/>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20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000"/>
                                        <p:tgtEl>
                                          <p:spTgt spid="36"/>
                                        </p:tgtEl>
                                      </p:cBhvr>
                                    </p:animEffect>
                                  </p:childTnLst>
                                </p:cTn>
                              </p:par>
                              <p:par>
                                <p:cTn id="40" presetID="10" presetClass="entr" presetSubtype="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4"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pic>
        <p:nvPicPr>
          <p:cNvPr id="15" name="Picture 14" descr="a55e01f188834a39cf5aa5bc800b95b8bffc0f6b.jpg"/>
          <p:cNvPicPr>
            <a:picLocks noChangeAspect="1"/>
          </p:cNvPicPr>
          <p:nvPr/>
        </p:nvPicPr>
        <p:blipFill>
          <a:blip r:embed="rId3" cstate="print"/>
          <a:stretch>
            <a:fillRect/>
          </a:stretch>
        </p:blipFill>
        <p:spPr>
          <a:xfrm>
            <a:off x="1371600" y="1004015"/>
            <a:ext cx="2590800" cy="1434385"/>
          </a:xfrm>
          <a:prstGeom prst="roundRect">
            <a:avLst>
              <a:gd name="adj" fmla="val 8594"/>
            </a:avLst>
          </a:prstGeom>
          <a:solidFill>
            <a:srgbClr val="FFFFFF">
              <a:shade val="85000"/>
            </a:srgbClr>
          </a:solidFill>
          <a:ln>
            <a:noFill/>
          </a:ln>
          <a:effectLst>
            <a:glow rad="228600">
              <a:schemeClr val="tx1">
                <a:lumMod val="95000"/>
                <a:lumOff val="5000"/>
                <a:alpha val="40000"/>
              </a:schemeClr>
            </a:glow>
            <a:reflection blurRad="6350" stA="50000" endA="300" endPos="38500" dist="50800" dir="5400000" sy="-100000" algn="bl" rotWithShape="0"/>
          </a:effectLst>
        </p:spPr>
      </p:pic>
      <p:pic>
        <p:nvPicPr>
          <p:cNvPr id="16" name="Picture 15" descr="a55e01f188834a39cf5aa5bc800b95b8bffc0f6b.jpg"/>
          <p:cNvPicPr>
            <a:picLocks noChangeAspect="1"/>
          </p:cNvPicPr>
          <p:nvPr/>
        </p:nvPicPr>
        <p:blipFill>
          <a:blip r:embed="rId4"/>
          <a:stretch>
            <a:fillRect/>
          </a:stretch>
        </p:blipFill>
        <p:spPr>
          <a:xfrm>
            <a:off x="5638800" y="914400"/>
            <a:ext cx="2514600" cy="1524000"/>
          </a:xfrm>
          <a:prstGeom prst="roundRect">
            <a:avLst>
              <a:gd name="adj" fmla="val 8594"/>
            </a:avLst>
          </a:prstGeom>
          <a:solidFill>
            <a:srgbClr val="FFFFFF">
              <a:shade val="85000"/>
            </a:srgbClr>
          </a:solidFill>
          <a:ln>
            <a:noFill/>
          </a:ln>
          <a:effectLst>
            <a:glow rad="228600">
              <a:schemeClr val="tx1">
                <a:alpha val="40000"/>
              </a:schemeClr>
            </a:glow>
            <a:reflection blurRad="12700" stA="38000" endPos="28000" dist="5000" dir="5400000" sy="-100000" algn="bl" rotWithShape="0"/>
          </a:effectLst>
        </p:spPr>
      </p:pic>
      <p:sp>
        <p:nvSpPr>
          <p:cNvPr id="17" name="Text Box 48"/>
          <p:cNvSpPr txBox="1">
            <a:spLocks noChangeArrowheads="1"/>
          </p:cNvSpPr>
          <p:nvPr/>
        </p:nvSpPr>
        <p:spPr bwMode="auto">
          <a:xfrm>
            <a:off x="3048000" y="228600"/>
            <a:ext cx="38100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algn="ctr"/>
            <a:r>
              <a:rPr lang="bs-Latn-BA" sz="2400" b="1" dirty="0">
                <a:solidFill>
                  <a:schemeClr val="bg1"/>
                </a:solidFill>
              </a:rPr>
              <a:t>VODOVODNE CIJEVI</a:t>
            </a:r>
          </a:p>
        </p:txBody>
      </p:sp>
      <p:sp>
        <p:nvSpPr>
          <p:cNvPr id="2050" name="Rectangle 2"/>
          <p:cNvSpPr>
            <a:spLocks noChangeArrowheads="1"/>
          </p:cNvSpPr>
          <p:nvPr/>
        </p:nvSpPr>
        <p:spPr bwMode="auto">
          <a:xfrm>
            <a:off x="1066800" y="3048000"/>
            <a:ext cx="7848600" cy="2677656"/>
          </a:xfrm>
          <a:prstGeom prst="rect">
            <a:avLst/>
          </a:prstGeom>
          <a:ln>
            <a:headEnd/>
            <a:tailEnd/>
          </a:ln>
          <a:effectLst>
            <a:glow rad="101600">
              <a:schemeClr val="tx2">
                <a:lumMod val="75000"/>
                <a:alpha val="6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dirty="0">
                <a:ln>
                  <a:noFill/>
                </a:ln>
                <a:solidFill>
                  <a:schemeClr val="tx2">
                    <a:lumMod val="75000"/>
                  </a:schemeClr>
                </a:solidFill>
                <a:effectLst/>
                <a:latin typeface="Calibri" pitchFamily="34" charset="0"/>
                <a:ea typeface="Times New Roman" pitchFamily="18" charset="0"/>
                <a:cs typeface="Arial" pitchFamily="34" charset="0"/>
              </a:rPr>
              <a:t>U vodovodnim instalacijama (pogotovo starijim od 20 godina) mogu se nalaziti različiti oblici zagađenja kao što su teški metali (olovo, živa, cink, bakar, krom, nikal), hrđa, kamenac i druge, a koje također uveliko utječu na kvalitetu pitke vode. Udio željeza u vodi treba biti minimalan jer se željezo (kao i drugi metali) povezuje s anorganskim spojevima te stvara toksično opterećenje za ljudsko tijelo.</a:t>
            </a:r>
            <a:endParaRPr kumimoji="0" lang="sr-Latn-CS" sz="2400" b="1" i="0" u="none" strike="noStrike" cap="none" normalizeH="0" baseline="0" dirty="0">
              <a:ln>
                <a:noFill/>
              </a:ln>
              <a:solidFill>
                <a:schemeClr val="tx2">
                  <a:lumMod val="75000"/>
                </a:schemeClr>
              </a:solidFill>
              <a:effectLst/>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50">
                                            <p:bg/>
                                          </p:spTgt>
                                        </p:tgtEl>
                                        <p:attrNameLst>
                                          <p:attrName>style.visibility</p:attrName>
                                        </p:attrNameLst>
                                      </p:cBhvr>
                                      <p:to>
                                        <p:strVal val="visible"/>
                                      </p:to>
                                    </p:set>
                                    <p:animEffect transition="in" filter="fade">
                                      <p:cBhvr>
                                        <p:cTn id="23" dur="500"/>
                                        <p:tgtEl>
                                          <p:spTgt spid="2050">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50">
                                            <p:txEl>
                                              <p:pRg st="0" end="0"/>
                                            </p:txEl>
                                          </p:spTgt>
                                        </p:tgtEl>
                                        <p:attrNameLst>
                                          <p:attrName>style.visibility</p:attrName>
                                        </p:attrNameLst>
                                      </p:cBhvr>
                                      <p:to>
                                        <p:strVal val="visible"/>
                                      </p:to>
                                    </p:set>
                                    <p:animEffect transition="in" filter="fade">
                                      <p:cBhvr>
                                        <p:cTn id="27" dur="500"/>
                                        <p:tgtEl>
                                          <p:spTgt spid="20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17" grpId="0" animBg="1"/>
      <p:bldP spid="205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49" name="Rectangle 1"/>
          <p:cNvSpPr>
            <a:spLocks noChangeArrowheads="1"/>
          </p:cNvSpPr>
          <p:nvPr/>
        </p:nvSpPr>
        <p:spPr bwMode="auto">
          <a:xfrm>
            <a:off x="1219200" y="2514600"/>
            <a:ext cx="7467600" cy="3231654"/>
          </a:xfrm>
          <a:prstGeom prst="rect">
            <a:avLst/>
          </a:prstGeom>
          <a:ln>
            <a:headEnd/>
            <a:tailEnd/>
          </a:ln>
          <a:effectLst>
            <a:glow rad="228600">
              <a:schemeClr val="tx2">
                <a:lumMod val="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bs-Latn-BA" sz="2000" b="1" dirty="0">
                <a:solidFill>
                  <a:schemeClr val="tx2">
                    <a:lumMod val="75000"/>
                  </a:schemeClr>
                </a:solidFill>
              </a:rPr>
              <a:t>Hlor je osnovni sastojak većine dezinfekcijskih sredstava. On se koristi za ubijanje bakterija u vodi. Hlor ubija žive organizme, uključujući i ljude. Hlor je nužno zlo, dezinfekcija hlorom je efikasna, ali njegovi popratni učinci za ljudsko zdravlje su pogubni i nepopravljivi. Nisu bez razloga propisane minimalne dopuštene razine hlora u vodi. Arsen je izuzetno otrovan element koji ima veliki utjecaj na ljudsko zdravlje, posebno izaziva probleme sa kožom i cirkulacijom te rak. Može se naći u podzemnim vodama na nekim područjima u Evropi kao nusprodukt proizvodnje stakla i elektronike</a:t>
            </a:r>
            <a:r>
              <a:rPr lang="bs-Latn-BA" sz="2000" b="1" dirty="0"/>
              <a:t>.</a:t>
            </a:r>
          </a:p>
          <a:p>
            <a:pPr lvl="0" algn="just" fontAlgn="base">
              <a:spcBef>
                <a:spcPct val="0"/>
              </a:spcBef>
              <a:spcAft>
                <a:spcPct val="0"/>
              </a:spcAft>
            </a:pPr>
            <a:endParaRPr kumimoji="0" lang="sr-Latn-CS" sz="2400" i="0" strike="noStrike" cap="none" normalizeH="0" baseline="0" dirty="0">
              <a:ln>
                <a:noFill/>
              </a:ln>
              <a:solidFill>
                <a:schemeClr val="tx1"/>
              </a:solidFill>
              <a:effectLst/>
              <a:latin typeface="Arial" pitchFamily="34" charset="0"/>
              <a:cs typeface="Arial" pitchFamily="34" charset="0"/>
            </a:endParaRPr>
          </a:p>
        </p:txBody>
      </p:sp>
      <p:pic>
        <p:nvPicPr>
          <p:cNvPr id="15" name="Picture 14" descr="a55e01f188834a39cf5aa5bc800b95b8bffc0f6b.jpg"/>
          <p:cNvPicPr>
            <a:picLocks noChangeAspect="1"/>
          </p:cNvPicPr>
          <p:nvPr/>
        </p:nvPicPr>
        <p:blipFill>
          <a:blip r:embed="rId3" cstate="print"/>
          <a:stretch>
            <a:fillRect/>
          </a:stretch>
        </p:blipFill>
        <p:spPr>
          <a:xfrm>
            <a:off x="1447800" y="930432"/>
            <a:ext cx="2362200" cy="1355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55e01f188834a39cf5aa5bc800b95b8bffc0f6b.jpg"/>
          <p:cNvPicPr>
            <a:picLocks noChangeAspect="1"/>
          </p:cNvPicPr>
          <p:nvPr/>
        </p:nvPicPr>
        <p:blipFill>
          <a:blip r:embed="rId4"/>
          <a:stretch>
            <a:fillRect/>
          </a:stretch>
        </p:blipFill>
        <p:spPr>
          <a:xfrm>
            <a:off x="5562600" y="838201"/>
            <a:ext cx="2644151"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 Box 48"/>
          <p:cNvSpPr txBox="1">
            <a:spLocks noChangeArrowheads="1"/>
          </p:cNvSpPr>
          <p:nvPr/>
        </p:nvSpPr>
        <p:spPr bwMode="auto">
          <a:xfrm>
            <a:off x="3048000" y="228600"/>
            <a:ext cx="38100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algn="ctr"/>
            <a:r>
              <a:rPr lang="bs-Latn-BA" sz="2400" b="1" dirty="0">
                <a:solidFill>
                  <a:schemeClr val="bg1"/>
                </a:solidFill>
              </a:rPr>
              <a:t>HEMIJSKI ELEMENTI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49">
                                            <p:bg/>
                                          </p:spTgt>
                                        </p:tgtEl>
                                        <p:attrNameLst>
                                          <p:attrName>style.visibility</p:attrName>
                                        </p:attrNameLst>
                                      </p:cBhvr>
                                      <p:to>
                                        <p:strVal val="visible"/>
                                      </p:to>
                                    </p:set>
                                    <p:animEffect transition="in" filter="fade">
                                      <p:cBhvr>
                                        <p:cTn id="23" dur="500"/>
                                        <p:tgtEl>
                                          <p:spTgt spid="2049">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49">
                                            <p:txEl>
                                              <p:pRg st="0" end="0"/>
                                            </p:txEl>
                                          </p:spTgt>
                                        </p:tgtEl>
                                        <p:attrNameLst>
                                          <p:attrName>style.visibility</p:attrName>
                                        </p:attrNameLst>
                                      </p:cBhvr>
                                      <p:to>
                                        <p:strVal val="visible"/>
                                      </p:to>
                                    </p:set>
                                    <p:animEffect transition="in" filter="fade">
                                      <p:cBhvr>
                                        <p:cTn id="27" dur="5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049" grpId="0" build="allAtOnce"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49" name="Rectangle 1"/>
          <p:cNvSpPr>
            <a:spLocks noChangeArrowheads="1"/>
          </p:cNvSpPr>
          <p:nvPr/>
        </p:nvSpPr>
        <p:spPr bwMode="auto">
          <a:xfrm>
            <a:off x="1447800" y="2819400"/>
            <a:ext cx="7086600" cy="3046988"/>
          </a:xfrm>
          <a:prstGeom prst="rect">
            <a:avLst/>
          </a:prstGeom>
          <a:ln>
            <a:headEnd/>
            <a:tailEnd/>
          </a:ln>
          <a:effectLst>
            <a:glow rad="228600">
              <a:schemeClr val="tx2">
                <a:lumMod val="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400" b="1" i="0"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Ekološka svijest građana još je uvijek nedovoljno razvijena. Divlja odlagališta rađaju se usred netaknute prirode, otpad se odlaže gdje se želi i stigne pa tako stiže i do izvora pitke</a:t>
            </a:r>
            <a:r>
              <a:rPr kumimoji="0" lang="sr-Latn-CS" sz="2400" b="1" i="0" strike="noStrike" cap="none" normalizeH="0" dirty="0">
                <a:ln>
                  <a:noFill/>
                </a:ln>
                <a:solidFill>
                  <a:schemeClr val="tx2">
                    <a:lumMod val="75000"/>
                  </a:schemeClr>
                </a:solidFill>
                <a:effectLst/>
                <a:latin typeface="Arial" pitchFamily="34" charset="0"/>
                <a:ea typeface="Times New Roman" pitchFamily="18" charset="0"/>
                <a:cs typeface="Arial" pitchFamily="34" charset="0"/>
              </a:rPr>
              <a:t> vode</a:t>
            </a:r>
            <a:r>
              <a:rPr kumimoji="0" lang="sr-Latn-CS" sz="2400" b="1" i="0"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a:t>
            </a:r>
            <a:r>
              <a:rPr lang="sr-Latn-CS" sz="2400" b="1" dirty="0">
                <a:solidFill>
                  <a:schemeClr val="tx2">
                    <a:lumMod val="75000"/>
                  </a:schemeClr>
                </a:solidFill>
                <a:latin typeface="Arial" pitchFamily="34" charset="0"/>
                <a:ea typeface="Times New Roman" pitchFamily="18" charset="0"/>
                <a:cs typeface="Arial" pitchFamily="34" charset="0"/>
              </a:rPr>
              <a:t> </a:t>
            </a:r>
            <a:r>
              <a:rPr kumimoji="0" lang="sr-Latn-CS" sz="2400" b="1" i="0" strike="noStrike" cap="none" normalizeH="0" baseline="0" dirty="0">
                <a:ln>
                  <a:noFill/>
                </a:ln>
                <a:solidFill>
                  <a:schemeClr val="tx2">
                    <a:lumMod val="75000"/>
                  </a:schemeClr>
                </a:solidFill>
                <a:effectLst/>
                <a:latin typeface="Arial" pitchFamily="34" charset="0"/>
                <a:ea typeface="Times New Roman" pitchFamily="18" charset="0"/>
                <a:cs typeface="Arial" pitchFamily="34" charset="0"/>
              </a:rPr>
              <a:t>Dok ste vi uvjereni da konzumirate čistu vodu, zapravo se trujete ostacima plastike, pesticida, fekalnih bakterija, olovom, živom, aluminijem i sličnim otrovima.</a:t>
            </a:r>
            <a:endParaRPr kumimoji="0" lang="sr-Latn-CS" sz="2400" b="1" i="0" strike="noStrike" cap="none" normalizeH="0" baseline="0" dirty="0">
              <a:ln>
                <a:noFill/>
              </a:ln>
              <a:solidFill>
                <a:schemeClr val="tx2">
                  <a:lumMod val="75000"/>
                </a:schemeClr>
              </a:solidFill>
              <a:effectLst/>
              <a:latin typeface="Arial" pitchFamily="34" charset="0"/>
              <a:cs typeface="Arial" pitchFamily="34" charset="0"/>
            </a:endParaRPr>
          </a:p>
        </p:txBody>
      </p:sp>
      <p:pic>
        <p:nvPicPr>
          <p:cNvPr id="15" name="Picture 14" descr="a55e01f188834a39cf5aa5bc800b95b8bffc0f6b.jpg"/>
          <p:cNvPicPr>
            <a:picLocks noChangeAspect="1"/>
          </p:cNvPicPr>
          <p:nvPr/>
        </p:nvPicPr>
        <p:blipFill>
          <a:blip r:embed="rId3"/>
          <a:stretch>
            <a:fillRect/>
          </a:stretch>
        </p:blipFill>
        <p:spPr>
          <a:xfrm>
            <a:off x="1371600" y="914400"/>
            <a:ext cx="2736000" cy="17234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55e01f188834a39cf5aa5bc800b95b8bffc0f6b.jpg"/>
          <p:cNvPicPr>
            <a:picLocks noChangeAspect="1"/>
          </p:cNvPicPr>
          <p:nvPr/>
        </p:nvPicPr>
        <p:blipFill>
          <a:blip r:embed="rId4"/>
          <a:stretch>
            <a:fillRect/>
          </a:stretch>
        </p:blipFill>
        <p:spPr>
          <a:xfrm>
            <a:off x="5562600" y="838200"/>
            <a:ext cx="2736000" cy="170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 Box 48"/>
          <p:cNvSpPr txBox="1">
            <a:spLocks noChangeArrowheads="1"/>
          </p:cNvSpPr>
          <p:nvPr/>
        </p:nvSpPr>
        <p:spPr bwMode="auto">
          <a:xfrm>
            <a:off x="3048000" y="228600"/>
            <a:ext cx="38100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algn="ctr"/>
            <a:r>
              <a:rPr lang="bs-Latn-BA" sz="2400" b="1" dirty="0">
                <a:solidFill>
                  <a:schemeClr val="bg1"/>
                </a:solidFill>
              </a:rPr>
              <a:t>OTPADNE VODE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10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49">
                                            <p:bg/>
                                          </p:spTgt>
                                        </p:tgtEl>
                                        <p:attrNameLst>
                                          <p:attrName>style.visibility</p:attrName>
                                        </p:attrNameLst>
                                      </p:cBhvr>
                                      <p:to>
                                        <p:strVal val="visible"/>
                                      </p:to>
                                    </p:set>
                                    <p:animEffect transition="in" filter="fade">
                                      <p:cBhvr>
                                        <p:cTn id="23" dur="500"/>
                                        <p:tgtEl>
                                          <p:spTgt spid="2049">
                                            <p:bg/>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49">
                                            <p:txEl>
                                              <p:pRg st="0" end="0"/>
                                            </p:txEl>
                                          </p:spTgt>
                                        </p:tgtEl>
                                        <p:attrNameLst>
                                          <p:attrName>style.visibility</p:attrName>
                                        </p:attrNameLst>
                                      </p:cBhvr>
                                      <p:to>
                                        <p:strVal val="visible"/>
                                      </p:to>
                                    </p:set>
                                    <p:animEffect transition="in" filter="fade">
                                      <p:cBhvr>
                                        <p:cTn id="27" dur="5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049" grpId="0" build="allAtOnce"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pic>
        <p:nvPicPr>
          <p:cNvPr id="15" name="Picture 14" descr="a55e01f188834a39cf5aa5bc800b95b8bffc0f6b.jpg"/>
          <p:cNvPicPr>
            <a:picLocks noChangeAspect="1"/>
          </p:cNvPicPr>
          <p:nvPr/>
        </p:nvPicPr>
        <p:blipFill>
          <a:blip r:embed="rId3"/>
          <a:stretch>
            <a:fillRect/>
          </a:stretch>
        </p:blipFill>
        <p:spPr>
          <a:xfrm>
            <a:off x="1219200" y="1143000"/>
            <a:ext cx="2895600"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55e01f188834a39cf5aa5bc800b95b8bffc0f6b.jpg"/>
          <p:cNvPicPr>
            <a:picLocks noChangeAspect="1"/>
          </p:cNvPicPr>
          <p:nvPr/>
        </p:nvPicPr>
        <p:blipFill>
          <a:blip r:embed="rId4"/>
          <a:stretch>
            <a:fillRect/>
          </a:stretch>
        </p:blipFill>
        <p:spPr>
          <a:xfrm>
            <a:off x="5486400" y="1066800"/>
            <a:ext cx="2943594" cy="162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601" name="Rectangle 1"/>
          <p:cNvSpPr>
            <a:spLocks noChangeArrowheads="1"/>
          </p:cNvSpPr>
          <p:nvPr/>
        </p:nvSpPr>
        <p:spPr bwMode="auto">
          <a:xfrm>
            <a:off x="990600" y="3124200"/>
            <a:ext cx="8001000" cy="2677656"/>
          </a:xfrm>
          <a:prstGeom prst="rect">
            <a:avLst/>
          </a:prstGeom>
          <a:ln>
            <a:headEnd/>
            <a:tailEnd/>
          </a:ln>
          <a:effectLst>
            <a:glow rad="228600">
              <a:schemeClr val="tx2">
                <a:lumMod val="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2400" b="1" i="0" u="none" strike="noStrike" cap="none" normalizeH="0" baseline="0" dirty="0">
                <a:ln>
                  <a:noFill/>
                </a:ln>
                <a:solidFill>
                  <a:srgbClr val="002060"/>
                </a:solidFill>
                <a:effectLst/>
                <a:latin typeface="Arial" pitchFamily="34" charset="0"/>
                <a:ea typeface="Times New Roman" pitchFamily="18" charset="0"/>
                <a:cs typeface="Arial" pitchFamily="34" charset="0"/>
              </a:rPr>
              <a:t>Najveći zagađivači su industrije. U okeane godišnje dospije preko dva miliona kilograma cinka i gotovo četiri hiljade miliona olova, a u rijeke i jezera više od milion litara kanalizacijskih hemikalija. Preko milion i pol kg umjetnih gnojiva godišnje se koristi u poljoprivredi i završava u podzemnim vodama, kao i preko 120 miliona tona raznih deterdženta.</a:t>
            </a:r>
            <a:endParaRPr kumimoji="0" lang="sr-Latn-CS" sz="2400" b="1" i="0" u="none" strike="noStrike" cap="none" normalizeH="0" baseline="0" dirty="0">
              <a:ln>
                <a:noFill/>
              </a:ln>
              <a:solidFill>
                <a:srgbClr val="002060"/>
              </a:solidFill>
              <a:effectLst/>
              <a:latin typeface="Arial" pitchFamily="34" charset="0"/>
              <a:cs typeface="Arial" pitchFamily="34" charset="0"/>
            </a:endParaRPr>
          </a:p>
        </p:txBody>
      </p:sp>
      <p:sp>
        <p:nvSpPr>
          <p:cNvPr id="17" name="Text Box 48"/>
          <p:cNvSpPr txBox="1">
            <a:spLocks noChangeArrowheads="1"/>
          </p:cNvSpPr>
          <p:nvPr/>
        </p:nvSpPr>
        <p:spPr bwMode="auto">
          <a:xfrm>
            <a:off x="3124200" y="381000"/>
            <a:ext cx="3810000" cy="46166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bodyPr>
          <a:lstStyle/>
          <a:p>
            <a:pPr algn="ctr"/>
            <a:r>
              <a:rPr lang="bs-Latn-BA" sz="2400" b="1" dirty="0">
                <a:solidFill>
                  <a:schemeClr val="bg1"/>
                </a:solidFill>
              </a:rPr>
              <a:t>INDUSTRIJE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10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1000"/>
                                        <p:tgtEl>
                                          <p:spTgt spid="14"/>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slide(fromTop)">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5601">
                                            <p:bg/>
                                          </p:spTgt>
                                        </p:tgtEl>
                                        <p:attrNameLst>
                                          <p:attrName>style.visibility</p:attrName>
                                        </p:attrNameLst>
                                      </p:cBhvr>
                                      <p:to>
                                        <p:strVal val="visible"/>
                                      </p:to>
                                    </p:set>
                                    <p:animEffect transition="in" filter="fade">
                                      <p:cBhvr>
                                        <p:cTn id="24" dur="500"/>
                                        <p:tgtEl>
                                          <p:spTgt spid="25601">
                                            <p:bg/>
                                          </p:spTgt>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25601">
                                            <p:txEl>
                                              <p:pRg st="0" end="0"/>
                                            </p:txEl>
                                          </p:spTgt>
                                        </p:tgtEl>
                                        <p:attrNameLst>
                                          <p:attrName>style.visibility</p:attrName>
                                        </p:attrNameLst>
                                      </p:cBhvr>
                                      <p:to>
                                        <p:strVal val="visible"/>
                                      </p:to>
                                    </p:set>
                                    <p:animEffect transition="in" filter="fade">
                                      <p:cBhvr>
                                        <p:cTn id="28" dur="500"/>
                                        <p:tgtEl>
                                          <p:spTgt spid="256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601" grpId="0" build="allAtOnce"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0"/>
            <a:ext cx="8229600" cy="5943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2">
                  <a:lumMod val="60000"/>
                  <a:lumOff val="40000"/>
                </a:schemeClr>
              </a:solidFill>
            </a:endParaRPr>
          </a:p>
        </p:txBody>
      </p:sp>
      <p:sp>
        <p:nvSpPr>
          <p:cNvPr id="14" name="Rectangle 13"/>
          <p:cNvSpPr/>
          <p:nvPr/>
        </p:nvSpPr>
        <p:spPr>
          <a:xfrm>
            <a:off x="838200" y="6172200"/>
            <a:ext cx="8150804" cy="400110"/>
          </a:xfrm>
          <a:prstGeom prst="rect">
            <a:avLst/>
          </a:prstGeom>
          <a:noFill/>
        </p:spPr>
        <p:txBody>
          <a:bodyPr wrap="square" lIns="91440" tIns="45720" rIns="91440" bIns="45720">
            <a:spAutoFit/>
          </a:bodyPr>
          <a:lstStyle/>
          <a:p>
            <a:pPr algn="ctr"/>
            <a:r>
              <a:rPr lang="bs-Latn-BA" sz="2000" b="1" dirty="0">
                <a:ln w="1905"/>
                <a:solidFill>
                  <a:schemeClr val="tx2">
                    <a:lumMod val="60000"/>
                    <a:lumOff val="40000"/>
                  </a:schemeClr>
                </a:solidFill>
                <a:effectLst>
                  <a:innerShdw blurRad="69850" dist="43180" dir="5400000">
                    <a:srgbClr val="000000">
                      <a:alpha val="65000"/>
                    </a:srgbClr>
                  </a:innerShdw>
                </a:effectLst>
              </a:rPr>
              <a:t>UČENJE KAKVO ŽELIMO</a:t>
            </a:r>
            <a:endParaRPr lang="en-US" sz="2000" b="1" dirty="0">
              <a:ln w="1905"/>
              <a:solidFill>
                <a:schemeClr val="tx2">
                  <a:lumMod val="60000"/>
                  <a:lumOff val="40000"/>
                </a:schemeClr>
              </a:solidFill>
              <a:effectLst>
                <a:innerShdw blurRad="69850" dist="43180" dir="5400000">
                  <a:srgbClr val="000000">
                    <a:alpha val="65000"/>
                  </a:srgbClr>
                </a:innerShdw>
              </a:effectLst>
            </a:endParaRPr>
          </a:p>
        </p:txBody>
      </p:sp>
      <p:sp>
        <p:nvSpPr>
          <p:cNvPr id="2053" name="Rectangle 5"/>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054" name="Rectangle 6"/>
          <p:cNvSpPr>
            <a:spLocks noChangeArrowheads="1"/>
          </p:cNvSpPr>
          <p:nvPr/>
        </p:nvSpPr>
        <p:spPr bwMode="auto">
          <a:xfrm>
            <a:off x="91440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3" name="Rectangle 22"/>
          <p:cNvSpPr/>
          <p:nvPr/>
        </p:nvSpPr>
        <p:spPr>
          <a:xfrm>
            <a:off x="76200" y="40749"/>
            <a:ext cx="762000" cy="7171194"/>
          </a:xfrm>
          <a:prstGeom prst="rect">
            <a:avLst/>
          </a:prstGeom>
          <a:noFill/>
        </p:spPr>
        <p:txBody>
          <a:bodyPr wrap="square" lIns="91440" tIns="45720" rIns="91440" bIns="45720">
            <a:spAutoFit/>
          </a:bodyPr>
          <a:lstStyle/>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Z</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G</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Đ</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I</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A</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NJ</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V</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O</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D</a:t>
            </a:r>
          </a:p>
          <a:p>
            <a:pPr algn="ctr"/>
            <a:r>
              <a:rPr lang="bs-Latn-BA" sz="2300" b="1" dirty="0">
                <a:ln w="1905"/>
                <a:solidFill>
                  <a:schemeClr val="tx2">
                    <a:lumMod val="60000"/>
                    <a:lumOff val="40000"/>
                  </a:schemeClr>
                </a:solidFill>
                <a:effectLst>
                  <a:innerShdw blurRad="69850" dist="43180" dir="5400000">
                    <a:srgbClr val="000000">
                      <a:alpha val="65000"/>
                    </a:srgbClr>
                  </a:innerShdw>
                </a:effectLst>
              </a:rPr>
              <a:t>E</a:t>
            </a: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a:p>
            <a:pPr algn="ctr"/>
            <a:endParaRPr lang="bs-Latn-BA" sz="2300" b="1" dirty="0">
              <a:ln w="1905"/>
              <a:solidFill>
                <a:schemeClr val="tx2">
                  <a:lumMod val="60000"/>
                  <a:lumOff val="40000"/>
                </a:schemeClr>
              </a:solidFill>
              <a:effectLst>
                <a:innerShdw blurRad="69850" dist="43180" dir="5400000">
                  <a:srgbClr val="000000">
                    <a:alpha val="65000"/>
                  </a:srgbClr>
                </a:innerShdw>
              </a:effectLst>
            </a:endParaRPr>
          </a:p>
        </p:txBody>
      </p:sp>
      <p:sp>
        <p:nvSpPr>
          <p:cNvPr id="34" name="Text Box 48"/>
          <p:cNvSpPr txBox="1">
            <a:spLocks noChangeArrowheads="1"/>
          </p:cNvSpPr>
          <p:nvPr/>
        </p:nvSpPr>
        <p:spPr bwMode="auto">
          <a:xfrm>
            <a:off x="1143000" y="381000"/>
            <a:ext cx="6019800" cy="584775"/>
          </a:xfrm>
          <a:prstGeom prst="rect">
            <a:avLst/>
          </a:prstGeom>
          <a:ln>
            <a:headEnd/>
            <a:tailEnd/>
          </a:ln>
        </p:spPr>
        <p:style>
          <a:lnRef idx="2">
            <a:schemeClr val="dk1"/>
          </a:lnRef>
          <a:fillRef idx="1002">
            <a:schemeClr val="dk2"/>
          </a:fillRef>
          <a:effectRef idx="0">
            <a:schemeClr val="dk1"/>
          </a:effectRef>
          <a:fontRef idx="minor">
            <a:schemeClr val="dk1"/>
          </a:fontRef>
        </p:style>
        <p:txBody>
          <a:bodyPr wrap="square">
            <a:spAutoFit/>
            <a:scene3d>
              <a:camera prst="orthographicFront"/>
              <a:lightRig rig="soft" dir="t">
                <a:rot lat="0" lon="0" rev="10800000"/>
              </a:lightRig>
            </a:scene3d>
            <a:sp3d>
              <a:bevelT w="27940" h="12700"/>
              <a:contourClr>
                <a:srgbClr val="DDDDDD"/>
              </a:contourClr>
            </a:sp3d>
          </a:bodyPr>
          <a:lstStyle/>
          <a:p>
            <a:pPr algn="ctr"/>
            <a:r>
              <a:rPr lang="bs-Latn-BA" sz="3200" b="1" spc="150" dirty="0">
                <a:ln w="11430"/>
                <a:solidFill>
                  <a:srgbClr val="F8F8F8"/>
                </a:solidFill>
                <a:effectLst>
                  <a:outerShdw blurRad="25400" algn="tl" rotWithShape="0">
                    <a:srgbClr val="000000">
                      <a:alpha val="43000"/>
                    </a:srgbClr>
                  </a:outerShdw>
                </a:effectLst>
              </a:rPr>
              <a:t>IZVORI PITKE VODE</a:t>
            </a:r>
          </a:p>
        </p:txBody>
      </p:sp>
      <p:sp>
        <p:nvSpPr>
          <p:cNvPr id="19" name="Rectangle 1"/>
          <p:cNvSpPr>
            <a:spLocks noChangeArrowheads="1"/>
          </p:cNvSpPr>
          <p:nvPr/>
        </p:nvSpPr>
        <p:spPr bwMode="auto">
          <a:xfrm>
            <a:off x="1143000" y="1524000"/>
            <a:ext cx="6096000" cy="4154984"/>
          </a:xfrm>
          <a:prstGeom prst="rect">
            <a:avLst/>
          </a:prstGeom>
          <a:ln>
            <a:headEnd/>
            <a:tailEnd/>
          </a:ln>
          <a:effectLst>
            <a:glow rad="228600">
              <a:schemeClr val="tx2">
                <a:lumMod val="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sr-Latn-CS" sz="2400" b="1" dirty="0">
                <a:solidFill>
                  <a:schemeClr val="tx2">
                    <a:lumMod val="75000"/>
                  </a:schemeClr>
                </a:solidFill>
                <a:latin typeface="Arial" pitchFamily="34" charset="0"/>
                <a:ea typeface="Times New Roman" pitchFamily="18" charset="0"/>
                <a:cs typeface="Arial" pitchFamily="34" charset="0"/>
              </a:rPr>
              <a:t>Bosna i Hercegovina jedna je od rijetkih zemalja u Evropi koja se može pohvaliti velikim izvorima prirodne pitke vode. Njeni termalni izvori, obiluju rijetkim mineralima i poznati su u svijetu. Ekološka svijest građana još je uvijek nedovoljno razvijena. Divlja odlagališta rađaju se usred netaknute prirode, otpad se odlaže gdje se želi i stigne pa tako stiže i do izvora pitke vode.</a:t>
            </a:r>
            <a:endParaRPr kumimoji="0" lang="sr-Latn-CS" sz="2400" b="1" i="0" strike="noStrike" cap="none" normalizeH="0" baseline="0" dirty="0">
              <a:ln>
                <a:noFill/>
              </a:ln>
              <a:solidFill>
                <a:schemeClr val="tx2">
                  <a:lumMod val="75000"/>
                </a:schemeClr>
              </a:solidFill>
              <a:effectLst/>
              <a:latin typeface="Arial" pitchFamily="34" charset="0"/>
              <a:cs typeface="Arial" pitchFamily="34" charset="0"/>
            </a:endParaRPr>
          </a:p>
        </p:txBody>
      </p:sp>
      <p:pic>
        <p:nvPicPr>
          <p:cNvPr id="21" name="Picture 20" descr="5907004_orig.jpg"/>
          <p:cNvPicPr>
            <a:picLocks noChangeAspect="1"/>
          </p:cNvPicPr>
          <p:nvPr/>
        </p:nvPicPr>
        <p:blipFill>
          <a:blip r:embed="rId3" cstate="print"/>
          <a:stretch>
            <a:fillRect/>
          </a:stretch>
        </p:blipFill>
        <p:spPr>
          <a:xfrm>
            <a:off x="7201483" y="2438400"/>
            <a:ext cx="1942517" cy="1332093"/>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pic>
        <p:nvPicPr>
          <p:cNvPr id="22" name="Picture 21" descr="5907004_orig.jpg"/>
          <p:cNvPicPr>
            <a:picLocks noChangeAspect="1"/>
          </p:cNvPicPr>
          <p:nvPr/>
        </p:nvPicPr>
        <p:blipFill>
          <a:blip r:embed="rId4"/>
          <a:stretch>
            <a:fillRect/>
          </a:stretch>
        </p:blipFill>
        <p:spPr>
          <a:xfrm>
            <a:off x="7266710" y="609600"/>
            <a:ext cx="1877290" cy="1447800"/>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pic>
        <p:nvPicPr>
          <p:cNvPr id="24" name="Picture 23" descr="5907004_orig.jpg"/>
          <p:cNvPicPr>
            <a:picLocks noChangeAspect="1"/>
          </p:cNvPicPr>
          <p:nvPr/>
        </p:nvPicPr>
        <p:blipFill>
          <a:blip r:embed="rId5"/>
          <a:stretch>
            <a:fillRect/>
          </a:stretch>
        </p:blipFill>
        <p:spPr>
          <a:xfrm>
            <a:off x="7266710" y="3983222"/>
            <a:ext cx="1877290" cy="1406155"/>
          </a:xfrm>
          <a:prstGeom prst="ellipse">
            <a:avLst/>
          </a:prstGeom>
          <a:ln>
            <a:noFill/>
          </a:ln>
          <a:effectLst>
            <a:softEdge rad="112500"/>
          </a:effectLst>
          <a:scene3d>
            <a:camera prst="orthographicFront">
              <a:rot lat="0" lon="0" rev="0"/>
            </a:camera>
            <a:lightRig rig="glow" dir="t">
              <a:rot lat="0" lon="0" rev="14100000"/>
            </a:lightRig>
          </a:scene3d>
          <a:sp3d prstMaterial="softEdge">
            <a:bevelT w="127000" prst="artDeco"/>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10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1000"/>
                                        <p:tgtEl>
                                          <p:spTgt spid="23"/>
                                        </p:tgtEl>
                                      </p:cBhvr>
                                    </p:animEffect>
                                  </p:childTnLst>
                                </p:cTn>
                              </p:par>
                            </p:childTnLst>
                          </p:cTn>
                        </p:par>
                        <p:par>
                          <p:cTn id="11" fill="hold">
                            <p:stCondLst>
                              <p:cond delay="1000"/>
                            </p:stCondLst>
                            <p:childTnLst>
                              <p:par>
                                <p:cTn id="12" presetID="12" presetClass="entr" presetSubtype="1"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slide(fromTop)">
                                      <p:cBhvr>
                                        <p:cTn id="14" dur="500"/>
                                        <p:tgtEl>
                                          <p:spTgt spid="3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9">
                                            <p:bg/>
                                          </p:spTgt>
                                        </p:tgtEl>
                                        <p:attrNameLst>
                                          <p:attrName>style.visibility</p:attrName>
                                        </p:attrNameLst>
                                      </p:cBhvr>
                                      <p:to>
                                        <p:strVal val="visible"/>
                                      </p:to>
                                    </p:set>
                                    <p:animEffect transition="in" filter="fade">
                                      <p:cBhvr>
                                        <p:cTn id="30" dur="2000"/>
                                        <p:tgtEl>
                                          <p:spTgt spid="19">
                                            <p:bg/>
                                          </p:spTgt>
                                        </p:tgtEl>
                                      </p:cBhvr>
                                    </p:animEffect>
                                  </p:childTnLst>
                                </p:cTn>
                              </p:par>
                            </p:childTnLst>
                          </p:cTn>
                        </p:par>
                        <p:par>
                          <p:cTn id="31" fill="hold">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4" grpId="0" animBg="1"/>
      <p:bldP spid="19"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On-screen Show (4:3)</PresentationFormat>
  <Paragraphs>275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Blackadder ITC</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1</cp:lastModifiedBy>
  <cp:revision>1</cp:revision>
  <dcterms:created xsi:type="dcterms:W3CDTF">2006-08-16T00:00:00Z</dcterms:created>
  <dcterms:modified xsi:type="dcterms:W3CDTF">2021-05-01T07:12:48Z</dcterms:modified>
</cp:coreProperties>
</file>